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458EE01-CE3A-4D08-92DC-E3B7E1327258}" type="datetimeFigureOut">
              <a:rPr lang="ru-RU"/>
              <a:t>19.08.2021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BA3F424-196A-41E4-A880-2886D8FC375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ШКОЛА ЗДОРОВЬЯ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 lang="ru-RU" sz="6000"/>
          </a:p>
          <a:p>
            <a:pPr>
              <a:buNone/>
              <a:defRPr/>
            </a:pPr>
            <a:r>
              <a:rPr lang="ru-RU" sz="6000"/>
              <a:t>          Заболевания щитовидной железы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ЧТО ТАКОЕ ГИПОТИРЕОЗ?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Это недостаточность гормонов щитовидной железы в организме. Гормоны щитовидной железы необходимы для нормальной работы всех клеток организма. При гипотиреозе происходит нарушение всех обменных процессов.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Для лечение Гипотиреоза назначают Левотироксин натрий 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buNone/>
              <a:defRPr/>
            </a:pPr>
            <a:r>
              <a:rPr lang="ru-RU"/>
              <a:t> </a:t>
            </a:r>
            <a:endParaRPr/>
          </a:p>
          <a:p>
            <a:pPr>
              <a:buNone/>
              <a:defRPr/>
            </a:pPr>
            <a:r>
              <a:rPr lang="ru-RU"/>
              <a:t>   Терапия называется заместительной и ее целью является  поддержание нормального обмена веществ  у больных с гипотиреозом любой этиологии.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Препарат </a:t>
            </a:r>
            <a:r>
              <a:rPr lang="en-US"/>
              <a:t>L-</a:t>
            </a:r>
            <a:r>
              <a:rPr lang="ru-RU"/>
              <a:t>тироксин или Эутирокс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Существует выбор эффективных и безопасных синтетических тиреоидных гормонов. Они полностью идентичны тироксину, продуцируемому щитовидной железой. Препарат хорошо всасывается в желудочно-кишечном тракте (80%). Всасывание происходит по всей длине тонкой кишки.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ПРАВИЛА ПРИЕМА ПРЕПАРАТА ЛЕВОТИРОКСИН натрия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- Прием таблеток ежедневный</a:t>
            </a:r>
            <a:endParaRPr/>
          </a:p>
          <a:p>
            <a:pPr>
              <a:defRPr/>
            </a:pPr>
            <a:r>
              <a:rPr lang="ru-RU"/>
              <a:t>- Препарат принимается за 30 мин до еды, запивается водой, </a:t>
            </a:r>
            <a:endParaRPr/>
          </a:p>
          <a:p>
            <a:pPr>
              <a:defRPr/>
            </a:pPr>
            <a:r>
              <a:rPr lang="ru-RU"/>
              <a:t>- Препарат необходимо применять за 4-5 часов до приема алюминий-содержащих препаратов, за 2 часа до приема препаратов железа и кальция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Причины изменения потребности организма в Левотироксине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/>
              <a:t>Повышение потребности в Левотироксине</a:t>
            </a:r>
          </a:p>
          <a:p>
            <a:pPr>
              <a:defRPr/>
            </a:pPr>
            <a:r>
              <a:rPr lang="ru-RU"/>
              <a:t>Заболевания слизистой тонкой кишки</a:t>
            </a:r>
            <a:endParaRPr/>
          </a:p>
          <a:p>
            <a:pPr>
              <a:defRPr/>
            </a:pPr>
            <a:r>
              <a:rPr lang="ru-RU"/>
              <a:t> Диарея </a:t>
            </a:r>
            <a:endParaRPr/>
          </a:p>
          <a:p>
            <a:pPr>
              <a:defRPr/>
            </a:pPr>
            <a:r>
              <a:rPr lang="ru-RU"/>
              <a:t>Цирроз печени</a:t>
            </a:r>
            <a:endParaRPr/>
          </a:p>
          <a:p>
            <a:pPr>
              <a:defRPr/>
            </a:pPr>
            <a:r>
              <a:rPr lang="ru-RU"/>
              <a:t>Беременность</a:t>
            </a:r>
            <a:endParaRPr/>
          </a:p>
          <a:p>
            <a:pPr>
              <a:defRPr/>
            </a:pPr>
            <a:r>
              <a:rPr lang="ru-RU"/>
              <a:t>Прием препаратов, снижающих абсорбцию</a:t>
            </a:r>
            <a:endParaRPr/>
          </a:p>
          <a:p>
            <a:pPr>
              <a:defRPr/>
            </a:pPr>
            <a:r>
              <a:rPr lang="ru-RU"/>
              <a:t>Прием препаратов, блокирующих конверсию Т4 в Т3 (Амиодарон)</a:t>
            </a:r>
            <a:endParaRPr/>
          </a:p>
          <a:p>
            <a:pPr>
              <a:buNone/>
              <a:defRPr/>
            </a:pPr>
            <a:r>
              <a:rPr lang="ru-RU"/>
              <a:t>Снижение потребности в Левотироксине</a:t>
            </a:r>
          </a:p>
          <a:p>
            <a:pPr>
              <a:defRPr/>
            </a:pPr>
            <a:r>
              <a:rPr lang="ru-RU"/>
              <a:t>возраст более 65 лет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Субклинический гипотиреоз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 субклиническом гипотиреозе имеет место повышение концентрации ТТГ в крови на фоне нормального уровня СвТ4 и СвТ3 </a:t>
            </a:r>
            <a:endParaRPr/>
          </a:p>
          <a:p>
            <a:pPr>
              <a:defRPr/>
            </a:pPr>
            <a:r>
              <a:rPr lang="ru-RU"/>
              <a:t>У большинства больных клиническая симптоматика гипотиреоза отсутствует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Что такое  ЗОБ? 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Это увеличение  размера щитовидной железы, при этом он может быть диффузным (когда щитовидная железа увеличена вся) и узловым или многоузловым (когда в ней обнаруживается одно или несколько узловых образований)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/>
            </a:r>
            <a:br>
              <a:rPr lang="ru-RU"/>
            </a:br>
            <a:r>
              <a:rPr lang="ru-RU"/>
              <a:t>Эндемический зоб</a:t>
            </a:r>
            <a:endParaRPr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buNone/>
              <a:defRPr/>
            </a:pPr>
            <a:r>
              <a:rPr lang="ru-RU"/>
              <a:t>   увеличение щитовидной железы, связанное с дефицитом йода в среде обитания</a:t>
            </a:r>
            <a:endParaRPr/>
          </a:p>
          <a:p>
            <a:pPr>
              <a:buNone/>
              <a:defRPr/>
            </a:pPr>
            <a:r>
              <a:rPr lang="ru-RU"/>
              <a:t>Йод дефицитные заболевания относятся к числу наиболее распространенных неинфекционных заболеваний человека.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Йод дефицитные заболевания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/>
              <a:t>  Более  чем для  2 млрд жителей Земли (из 7.5 млрд проживающих на Земле  по предварительному подсчету) существует повышенный риск недостаточного потребления йода</a:t>
            </a:r>
            <a:endParaRPr/>
          </a:p>
          <a:p>
            <a:pPr>
              <a:buNone/>
              <a:defRPr/>
            </a:pPr>
            <a:r>
              <a:rPr lang="ru-RU"/>
              <a:t> 300 млн человек имеет увеличенную щитовидную железу (эндемический зоб)</a:t>
            </a:r>
            <a:endParaRPr/>
          </a:p>
          <a:p>
            <a:pPr>
              <a:buNone/>
              <a:defRPr/>
            </a:pPr>
            <a:r>
              <a:rPr lang="ru-RU"/>
              <a:t>У  20 млн лиц – умственная отсталость в результате йодной недостаточности.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Йод дефицитные заболевания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>
              <a:buNone/>
              <a:defRPr/>
            </a:pPr>
            <a:r>
              <a:rPr lang="ru-RU"/>
              <a:t>Практически на всей территории России потребление Йода с пищей  и водой значительно снижено. По данным исследований реальное потребление йода составляет всего 40-80 мкг в сут,  что ниже рекомендованного в 2-3 р  Поэтому  в России проводится массовая йодная профилактика путем внесения йода в виде йодида или йодата калия в качестве добавки в наиболее распространенные продукты питания. Чаще всего в поваренную соль.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Заболевания щитовидной железы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/>
              <a:t>   В последние годы наметилась тенденция к нарастанию заболеваний щитовидной железы. Неблагоприятное воздействие на функцию щитовидной железы связывают с  многими причинами и самыми разнообразными факторами. Необходимо отметить нарастающее ухудшение экологической обстановки, дефицит йода, недостаточное поступление в организм микроэлементов, стрессовые ситуации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Рекомендованный уровни потребления йода</a:t>
            </a:r>
            <a:endParaRPr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90-120 мкг для детей 2-12 лет</a:t>
            </a:r>
            <a:endParaRPr/>
          </a:p>
          <a:p>
            <a:pPr>
              <a:defRPr/>
            </a:pPr>
            <a:r>
              <a:rPr lang="ru-RU"/>
              <a:t>150 мкг для взрослых</a:t>
            </a:r>
            <a:endParaRPr/>
          </a:p>
          <a:p>
            <a:pPr>
              <a:defRPr/>
            </a:pPr>
            <a:r>
              <a:rPr lang="ru-RU"/>
              <a:t>250 мкг для беременных и кормящих женщин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FontTx/>
              <a:buChar char="-"/>
              <a:defRPr/>
            </a:pPr>
            <a:r>
              <a:rPr lang="ru-RU"/>
              <a:t>Россия</a:t>
            </a:r>
            <a:endParaRPr/>
          </a:p>
          <a:p>
            <a:pPr>
              <a:buFontTx/>
              <a:buChar char="-"/>
              <a:defRPr/>
            </a:pPr>
            <a:r>
              <a:rPr lang="ru-RU"/>
              <a:t>США</a:t>
            </a:r>
            <a:endParaRPr/>
          </a:p>
          <a:p>
            <a:pPr>
              <a:buFontTx/>
              <a:buChar char="-"/>
              <a:defRPr/>
            </a:pPr>
            <a:r>
              <a:rPr lang="ru-RU"/>
              <a:t>- Казахстан и страны Центральной Азии</a:t>
            </a:r>
            <a:endParaRPr/>
          </a:p>
          <a:p>
            <a:pPr>
              <a:buFontTx/>
              <a:buChar char="-"/>
              <a:defRPr/>
            </a:pPr>
            <a:r>
              <a:rPr lang="ru-RU"/>
              <a:t>Украина</a:t>
            </a:r>
            <a:endParaRPr/>
          </a:p>
          <a:p>
            <a:pPr>
              <a:buFontTx/>
              <a:buChar char="-"/>
              <a:defRPr/>
            </a:pPr>
            <a:r>
              <a:rPr lang="ru-RU"/>
              <a:t>Швейцария</a:t>
            </a:r>
            <a:endParaRPr/>
          </a:p>
          <a:p>
            <a:pPr>
              <a:buFontTx/>
              <a:buChar char="-"/>
              <a:defRPr/>
            </a:pPr>
            <a:r>
              <a:rPr lang="ru-RU"/>
              <a:t>Южно-Африканская Республика</a:t>
            </a:r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/>
            </a:r>
            <a:br>
              <a:rPr lang="ru-RU"/>
            </a:br>
            <a:r>
              <a:rPr lang="ru-RU"/>
              <a:t>Регионы успешно применяющие йодированную соль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/>
            </a:r>
            <a:br>
              <a:rPr lang="ru-RU"/>
            </a:br>
            <a:r>
              <a:rPr lang="ru-RU"/>
              <a:t>Предрасполагающие факторы эндемического зоба</a:t>
            </a:r>
            <a:br>
              <a:rPr lang="ru-RU"/>
            </a:br>
            <a:r>
              <a:rPr lang="ru-RU"/>
              <a:t>(кроме йодного дефицита)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10000"/>
          </a:bodyPr>
          <a:lstStyle/>
          <a:p>
            <a:pPr lvl="0">
              <a:defRPr/>
            </a:pPr>
            <a:endParaRPr lang="ru-RU"/>
          </a:p>
          <a:p>
            <a:pPr lvl="0">
              <a:defRPr/>
            </a:pPr>
            <a:r>
              <a:rPr lang="ru-RU"/>
              <a:t>наследственность, отягощённая по зобу</a:t>
            </a:r>
            <a:endParaRPr/>
          </a:p>
          <a:p>
            <a:pPr lvl="0">
              <a:defRPr/>
            </a:pPr>
            <a:r>
              <a:rPr lang="ru-RU"/>
              <a:t>генетические дефекты биосинтеза тиреоидных гормонов</a:t>
            </a:r>
            <a:endParaRPr/>
          </a:p>
          <a:p>
            <a:pPr lvl="0">
              <a:defRPr/>
            </a:pPr>
            <a:r>
              <a:rPr lang="ru-RU"/>
              <a:t>загрязнённость воды  нитратами,  урохромом, высокое содержание в ней кальция, гуминовых веществ, что затрудняет всасывание йода</a:t>
            </a:r>
            <a:endParaRPr/>
          </a:p>
          <a:p>
            <a:pPr lvl="0">
              <a:defRPr/>
            </a:pPr>
            <a:r>
              <a:rPr lang="ru-RU"/>
              <a:t>дефицит в окружающей среде и продуктах питания микроэлементов  селена, цинка, марганца, молибдена, кобальта, меди и избыток кальция</a:t>
            </a:r>
            <a:endParaRPr/>
          </a:p>
          <a:p>
            <a:pPr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65416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Дисбаланс микроэлементов способствует нарушению биосинтеза тиреоидных гормонов.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2071678"/>
            <a:ext cx="8229600" cy="4054485"/>
          </a:xfrm>
        </p:spPr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ru-RU"/>
              <a:t> Дефицит меди снижает активность йодиназы, участвующей в присоединении йода к тирозильному радикалу, а также снижает активность цитохромоксидазы, церулоплазмина. </a:t>
            </a:r>
            <a:endParaRPr/>
          </a:p>
          <a:p>
            <a:pPr>
              <a:buNone/>
              <a:defRPr/>
            </a:pPr>
            <a:r>
              <a:rPr lang="ru-RU"/>
              <a:t>Дефицит кобальта снижает активность  йодпероксидазы щитовидной железы. </a:t>
            </a:r>
            <a:endParaRPr/>
          </a:p>
          <a:p>
            <a:pPr>
              <a:buNone/>
              <a:defRPr/>
            </a:pPr>
            <a:r>
              <a:rPr lang="ru-RU"/>
              <a:t>Дефицит селена вызывает нарушения при преобразовании гормона щитовидной железы  Тироксина  в его более активный аналог,  Трийодтиронин.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Предрасполагающие факторы эндемического зоба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ru-RU"/>
              <a:t>                               </a:t>
            </a:r>
            <a:endParaRPr/>
          </a:p>
          <a:p>
            <a:pPr lvl="0">
              <a:defRPr/>
            </a:pPr>
            <a:r>
              <a:rPr lang="ru-RU"/>
              <a:t>применение лекарственных препаратов, блокирующих транспорт йодида в клетки щитовидной железы (перйодат, перхлорат калия)</a:t>
            </a:r>
            <a:endParaRPr/>
          </a:p>
          <a:p>
            <a:pPr lvl="0">
              <a:defRPr/>
            </a:pPr>
            <a:r>
              <a:rPr lang="ru-RU"/>
              <a:t>применение препаратов, нарушающих органификацию йода в щитовидной железе (производные тиомочевины, тиоурацила, некоторые сульфаниламиды,  аминосалициловая кислота)</a:t>
            </a:r>
            <a:endParaRPr/>
          </a:p>
          <a:p>
            <a:pPr lvl="0">
              <a:defRPr/>
            </a:pPr>
            <a:r>
              <a:rPr lang="ru-RU"/>
              <a:t>воздействие инфекционно-воспалительных процессов, особенно хронических, глистных инвазий, неудовлетворительных санитарно-гигиенических и социальных условий. В этих ситуациях резко снижаются компенсаторные возможности щитовидной железы поддерживать оптимальный уровень тиреоидных гормонов в крови.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Наличие струмогенных факторов в продуктах.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lvl="0">
              <a:buNone/>
              <a:defRPr/>
            </a:pPr>
            <a:r>
              <a:rPr lang="ru-RU"/>
              <a:t>  Естественные струмогены можно разделить на две группы. Одна группа — это тиоцианаты и изоционаты, содержащиеся преимущественно в растениях семейства Crucifera (капуста белокочанная, цветная, брокколи, брюссельская, турнепс, репа, хрен, салат, рапс). Тиоцианаты и изоционаты блокируют захват йодидов щитовидной железой и ускоряют высвобождение его из железы. Другая группа струмогенов — это цианогенные гликозиды, содержащиеся в маниоке, кукурузе, сладком картофеле, лимской фасоли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28596" y="214290"/>
            <a:ext cx="8229600" cy="17145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Потенциальные факторы риска, которые могут спровоцировать йододефицит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2285992"/>
            <a:ext cx="8229600" cy="3840171"/>
          </a:xfrm>
        </p:spPr>
        <p:txBody>
          <a:bodyPr>
            <a:normAutofit fontScale="77500" lnSpcReduction="20000"/>
          </a:bodyPr>
          <a:lstStyle/>
          <a:p>
            <a:pPr lvl="0">
              <a:defRPr/>
            </a:pPr>
            <a:r>
              <a:rPr lang="ru-RU"/>
              <a:t>Низкое содержание  йода в пище</a:t>
            </a:r>
            <a:endParaRPr/>
          </a:p>
          <a:p>
            <a:pPr lvl="0">
              <a:defRPr/>
            </a:pPr>
            <a:r>
              <a:rPr lang="ru-RU"/>
              <a:t>Дефицит  селена. Селен относится к синергистам йода — при дефиците селена йод не усваивается</a:t>
            </a:r>
            <a:r>
              <a:rPr lang="ru-RU" baseline="30000"/>
              <a:t>.</a:t>
            </a:r>
            <a:r>
              <a:rPr lang="ru-RU"/>
              <a:t> По результатам исследований, причиной развития эндемического кретинизма новорождённых является сочетанный недостаток йода и селена</a:t>
            </a:r>
            <a:r>
              <a:rPr lang="ru-RU" baseline="30000"/>
              <a:t> </a:t>
            </a:r>
            <a:endParaRPr lang="ru-RU"/>
          </a:p>
          <a:p>
            <a:pPr lvl="0">
              <a:defRPr/>
            </a:pPr>
            <a:r>
              <a:rPr lang="ru-RU"/>
              <a:t>Беременность</a:t>
            </a:r>
            <a:endParaRPr/>
          </a:p>
          <a:p>
            <a:pPr lvl="0">
              <a:defRPr/>
            </a:pPr>
            <a:r>
              <a:rPr lang="ru-RU"/>
              <a:t>Радиоактивное облучение</a:t>
            </a:r>
            <a:endParaRPr/>
          </a:p>
          <a:p>
            <a:pPr lvl="0">
              <a:defRPr/>
            </a:pPr>
            <a:r>
              <a:rPr lang="ru-RU"/>
              <a:t>Увеличение потребления или рост содержания в плазме крови зобогенных веществ (гойтрогенов, струмогенов)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93991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Потенциальные факторы риска, которые могут спровоцировать йододефицит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2214554"/>
            <a:ext cx="8229600" cy="3911609"/>
          </a:xfrm>
        </p:spPr>
        <p:txBody>
          <a:bodyPr>
            <a:normAutofit fontScale="70000" lnSpcReduction="20000"/>
          </a:bodyPr>
          <a:lstStyle/>
          <a:p>
            <a:pPr lvl="0">
              <a:defRPr/>
            </a:pPr>
            <a:r>
              <a:rPr lang="ru-RU"/>
              <a:t>Половая принадлежность. У женщин выше риск возникновения йододефицита.</a:t>
            </a:r>
            <a:endParaRPr/>
          </a:p>
          <a:p>
            <a:pPr lvl="0">
              <a:defRPr/>
            </a:pPr>
            <a:r>
              <a:rPr lang="ru-RU"/>
              <a:t>Курение</a:t>
            </a:r>
            <a:endParaRPr/>
          </a:p>
          <a:p>
            <a:pPr lvl="0">
              <a:defRPr/>
            </a:pPr>
            <a:r>
              <a:rPr lang="ru-RU"/>
              <a:t>Алкоголь. Этиловый  спирт вызывает снижение содержания йода в организме.</a:t>
            </a:r>
            <a:endParaRPr/>
          </a:p>
          <a:p>
            <a:pPr lvl="0">
              <a:defRPr/>
            </a:pPr>
            <a:r>
              <a:rPr lang="ru-RU"/>
              <a:t>Прием оральных контрацептивов. Оральные контрацептивы вызывают снижение содержания йода в организме.</a:t>
            </a:r>
            <a:endParaRPr/>
          </a:p>
          <a:p>
            <a:pPr lvl="0">
              <a:defRPr/>
            </a:pPr>
            <a:r>
              <a:rPr lang="ru-RU"/>
              <a:t>Перхлораты. </a:t>
            </a:r>
            <a:endParaRPr/>
          </a:p>
          <a:p>
            <a:pPr lvl="0">
              <a:defRPr/>
            </a:pPr>
            <a:r>
              <a:rPr lang="ru-RU"/>
              <a:t>Тиоцианаты. </a:t>
            </a:r>
            <a:endParaRPr/>
          </a:p>
          <a:p>
            <a:pPr lvl="0">
              <a:defRPr/>
            </a:pPr>
            <a:r>
              <a:rPr lang="ru-RU"/>
              <a:t>Возраст.  В разном возрасте могут возникать различные типы йододефицита.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Медиана йодурии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 lvl="0">
              <a:buNone/>
              <a:defRPr/>
            </a:pPr>
            <a:r>
              <a:rPr lang="ru-RU"/>
              <a:t> При йодном дефиците при анализе  экскреции йода с мочой: показатели снижены, как правило, менее 50 мкг/сут.</a:t>
            </a:r>
            <a:endParaRPr/>
          </a:p>
          <a:p>
            <a:pPr lvl="0">
              <a:buNone/>
              <a:defRPr/>
            </a:pPr>
            <a:r>
              <a:rPr lang="ru-RU"/>
              <a:t>В норме медиана (среднегеометрическое значение) содержания йода в моче у взрослых и школьников превышает 100 мкг/л. </a:t>
            </a:r>
            <a:endParaRPr/>
          </a:p>
          <a:p>
            <a:pPr lvl="0">
              <a:buNone/>
              <a:defRPr/>
            </a:pPr>
            <a:r>
              <a:rPr lang="ru-RU"/>
              <a:t>Этот показатель целесообразно применять для оценки йодного дефицита в популяции, а не у отдельного обследуемого пациента, так как показатели его очень изменчивы, варьируются изо дня в день, подвержены влиянию многих факторов: в частности, высококалорийная диета увеличивает экскрецию йода с мочой, низкокалорийная — снижает.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Профилактика эндемического зоба</a:t>
            </a:r>
            <a:endParaRPr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20000"/>
          </a:bodyPr>
          <a:lstStyle/>
          <a:p>
            <a:pPr lvl="0">
              <a:buNone/>
              <a:defRPr/>
            </a:pPr>
            <a:r>
              <a:rPr lang="ru-RU"/>
              <a:t>Массовая профилактика зоба заключается в добавлении к поваренной соли йодата калия —йодирование. </a:t>
            </a:r>
            <a:endParaRPr/>
          </a:p>
          <a:p>
            <a:pPr lvl="0">
              <a:buNone/>
              <a:defRPr/>
            </a:pPr>
            <a:r>
              <a:rPr lang="ru-RU"/>
              <a:t>На одну тонну поваренной соли добавляют 20-40 г йодата калия. Такая поваренная соль не должна храниться больше срока указанного на упаковке, так как соли йода разрушаются, это же происходит и при хранении соли во влажной атмосфере. </a:t>
            </a:r>
            <a:endParaRPr/>
          </a:p>
          <a:p>
            <a:pPr lvl="0">
              <a:buNone/>
              <a:defRPr/>
            </a:pPr>
            <a:r>
              <a:rPr lang="ru-RU"/>
              <a:t>При добавлении йодида калия  соль имеет свойства «салатной» — солить пищу необходимо после приготовления (при нагревании йод из йодида калия улетучивается) и хранится в тёмном пакете.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just">
              <a:defRPr/>
            </a:pPr>
            <a:r>
              <a:rPr lang="ru-RU"/>
              <a:t>              Основные понятия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/>
          </a:bodyPr>
          <a:lstStyle/>
          <a:p>
            <a:pPr>
              <a:buNone/>
              <a:defRPr/>
            </a:pPr>
            <a:r>
              <a:rPr lang="ru-RU"/>
              <a:t>    Щитовидная железа по- гречески называется  (</a:t>
            </a:r>
            <a:r>
              <a:rPr lang="en-US"/>
              <a:t>tireoidea) </a:t>
            </a:r>
            <a:r>
              <a:rPr lang="ru-RU"/>
              <a:t> и поэтому во всех терминах, которые ее касаются, используется корень ТИРЕО</a:t>
            </a:r>
            <a:endParaRPr/>
          </a:p>
          <a:p>
            <a:pPr>
              <a:buNone/>
              <a:defRPr/>
            </a:pPr>
            <a:r>
              <a:rPr lang="ru-RU"/>
              <a:t>   Щитовидная железа имеет небольшой размер и располагается на шее, практически под кожей, что делает ее легкодоступной для исследования. Она состоит из двух округлых долей и перешейка и имеет форму бабочки</a:t>
            </a:r>
            <a:endParaRPr/>
          </a:p>
          <a:p>
            <a:pPr>
              <a:buNone/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Профилактика эндемического зоба</a:t>
            </a:r>
            <a:endParaRPr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10000"/>
          </a:bodyPr>
          <a:lstStyle/>
          <a:p>
            <a:pPr>
              <a:defRPr/>
            </a:pPr>
            <a:endParaRPr lang="ru-RU"/>
          </a:p>
          <a:p>
            <a:pPr lvl="0">
              <a:buNone/>
              <a:defRPr/>
            </a:pPr>
            <a:r>
              <a:rPr lang="ru-RU"/>
              <a:t>Индивидуальная профилактика назначается пациентам декретированных категорий (дети, подростки, беременные), пациентам, которые перенесли операцию на щитовидной железе и  проживающим в эндемичном по зобу регионе, работающим со струмогенными веществами. </a:t>
            </a:r>
            <a:endParaRPr/>
          </a:p>
          <a:p>
            <a:pPr lvl="0">
              <a:buNone/>
              <a:defRPr/>
            </a:pPr>
            <a:r>
              <a:rPr lang="ru-RU"/>
              <a:t>Одновременно рекомендуется употребление пищи богатой йодом: морская капуста, морская рыба и морепродукты, грецкие орехи, хурма.</a:t>
            </a:r>
            <a:endParaRPr/>
          </a:p>
          <a:p>
            <a:pPr>
              <a:buNone/>
              <a:defRPr/>
            </a:pPr>
            <a:r>
              <a:rPr lang="ru-RU"/>
              <a:t> 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Добавление йодата калия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ru-RU"/>
              <a:t>Изначально йодирование поваренной соли осуществлялось добавлением иодида калия, имеющего определённые недостатки («салатная» соль). </a:t>
            </a:r>
            <a:endParaRPr/>
          </a:p>
          <a:p>
            <a:pPr>
              <a:buNone/>
              <a:defRPr/>
            </a:pPr>
            <a:r>
              <a:rPr lang="ru-RU"/>
              <a:t>В настоящее время массовая профилактика эндемического зоба заключается в добавлении к поваренной соли йодата калия (KIO</a:t>
            </a:r>
            <a:r>
              <a:rPr lang="ru-RU" baseline="-25000"/>
              <a:t>3</a:t>
            </a:r>
            <a:r>
              <a:rPr lang="ru-RU"/>
              <a:t>). На одну тонну поваренной соли добавляют 20—40 г йодата калия (20—40 мг йода на 1 кг поваренной соли или 20—40 промилле,  что обеспечивает ежедневное потребление 150 мкг йода на одного человека)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Добавление иодата калия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ru-RU"/>
              <a:t>Иодид калия или натрия, добавленный в поваренную соль, медленно теряет содержание иода в процессе окисления и испарения иода. </a:t>
            </a:r>
            <a:endParaRPr/>
          </a:p>
          <a:p>
            <a:pPr>
              <a:defRPr/>
            </a:pPr>
            <a:r>
              <a:rPr lang="ru-RU"/>
              <a:t>Такая поваренная соль не должна храниться больше срока, указанного на упаковке, так как соли иода разрушаются, это же происходит и при хранении соли во влажной атмосфере.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Добавление Йодата Калия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ru-RU"/>
              <a:t>Иодат калия и иодид калия  применяются на протяжении длительного периода времени  без очевидных негативных эффектов для здоровья человека.</a:t>
            </a:r>
            <a:endParaRPr/>
          </a:p>
          <a:p>
            <a:pPr marL="0" indent="0">
              <a:buNone/>
              <a:defRPr/>
            </a:pPr>
            <a:endParaRPr lang="ru-RU"/>
          </a:p>
          <a:p>
            <a:pPr>
              <a:defRPr/>
            </a:pPr>
            <a:r>
              <a:rPr lang="ru-RU"/>
              <a:t> Практика показала, что иодат калия является наиболее подходящим иод-содержащим химическим соединением для иодирования кухонной соли, чем иодид калия, благодаря относительно большей стабильности, особенно в странах с тёплым, влажным или тропическим климатом.</a:t>
            </a:r>
            <a:endParaRPr/>
          </a:p>
          <a:p>
            <a:pPr marL="0" indent="0">
              <a:buNone/>
              <a:defRPr/>
            </a:pPr>
            <a:r>
              <a:rPr lang="ru-RU"/>
              <a:t> </a:t>
            </a:r>
          </a:p>
          <a:p>
            <a:pPr>
              <a:defRPr/>
            </a:pPr>
            <a:r>
              <a:rPr lang="ru-RU"/>
              <a:t>Не зарегистрировано побочных токсических эффектов при употреблении населением данных химических соединений в пределах максимально допустимых норм ежедневного применения иодированной поваренной соли — в среднем 10 граммов (или от 8 до 12 граммов) в сутки на душу населения.</a:t>
            </a:r>
            <a:endParaRPr/>
          </a:p>
          <a:p>
            <a:pPr>
              <a:defRPr/>
            </a:pP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36544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/>
              <a:t>Будьте здоровы</a:t>
            </a:r>
            <a:br>
              <a:rPr lang="ru-RU"/>
            </a:br>
            <a:r>
              <a:rPr lang="ru-RU"/>
              <a:t/>
            </a:r>
            <a:br>
              <a:rPr lang="ru-RU"/>
            </a:br>
            <a:r>
              <a:rPr lang="ru-RU"/>
              <a:t> и желаем успехов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600201"/>
            <a:ext cx="8686800" cy="525779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Гормоны щитовидной железы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428735"/>
            <a:ext cx="8229600" cy="4697427"/>
          </a:xfrm>
        </p:spPr>
        <p:txBody>
          <a:bodyPr>
            <a:normAutofit lnSpcReduction="10000"/>
          </a:bodyPr>
          <a:lstStyle/>
          <a:p>
            <a:pPr>
              <a:buNone/>
              <a:defRPr/>
            </a:pPr>
            <a:r>
              <a:rPr lang="ru-RU"/>
              <a:t>Щитовидная железа вырабатывает гормон ТИРОКСИН  </a:t>
            </a:r>
            <a:endParaRPr/>
          </a:p>
          <a:p>
            <a:pPr>
              <a:buNone/>
              <a:defRPr/>
            </a:pPr>
            <a:r>
              <a:rPr lang="ru-RU"/>
              <a:t>и очень небольшое количество гормона ТРИЙОДТИРОНИН</a:t>
            </a:r>
            <a:endParaRPr/>
          </a:p>
          <a:p>
            <a:pPr>
              <a:defRPr/>
            </a:pPr>
            <a:r>
              <a:rPr lang="ru-RU"/>
              <a:t>ТИРОКСИН содержит четыре атома йода и именно для его синтеза йод должен поступать в организм человека в нужном количестве.</a:t>
            </a:r>
            <a:endParaRPr/>
          </a:p>
          <a:p>
            <a:pPr>
              <a:defRPr/>
            </a:pPr>
            <a:r>
              <a:rPr lang="ru-RU"/>
              <a:t>Трийодтиронин содержит три атома йода.</a:t>
            </a:r>
            <a:endParaRPr/>
          </a:p>
          <a:p>
            <a:pPr>
              <a:buNone/>
              <a:defRPr/>
            </a:pPr>
            <a:endParaRPr lang="ru-RU"/>
          </a:p>
          <a:p>
            <a:pPr>
              <a:buNone/>
              <a:defRPr/>
            </a:pPr>
            <a:endParaRPr lang="ru-RU"/>
          </a:p>
          <a:p>
            <a:pPr>
              <a:buNone/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Гормоны щитовидной железы</a:t>
            </a:r>
            <a:endParaRPr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buNone/>
              <a:defRPr/>
            </a:pPr>
            <a:r>
              <a:rPr lang="ru-RU"/>
              <a:t>    Более 99 % циркулирующих в крови тиреоидных гормонов связаны с транспортными белками плазмы и являются биологически неактивными формами гормонов. Всю метаболическую и биологическую активность обеспечивает свободная фракция тиреоидных гормонов.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/>
            </a:r>
            <a:br>
              <a:rPr lang="ru-RU"/>
            </a:br>
            <a:r>
              <a:rPr lang="ru-RU"/>
              <a:t>Гормоны щитовидной железы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С током крови  гормоны щитовидной железы доставляются к каждой клетке и контролируют их работу .</a:t>
            </a:r>
            <a:endParaRPr/>
          </a:p>
          <a:p>
            <a:pPr>
              <a:defRPr/>
            </a:pPr>
            <a:r>
              <a:rPr lang="ru-RU"/>
              <a:t> Щитовидная железа управляет обменом веществ всего организма.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Важно понимать  принцип регуляции работы щитовидной железы.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>
              <a:defRPr/>
            </a:pPr>
            <a:r>
              <a:rPr lang="ru-RU"/>
              <a:t>Продукцию тироксина, функцию щитовидной железы регулирует Тиреотропный Гормон, который вырабатывается в гипофизе. Гипофиз – эндокринная железа, располагающаяся в головном мозге. ТТГ побуждает щитовидную железу продуцировать СвТ4 и СвТ3. В норме  СвТ4 и  СвТ3  воздействуют на гипофиз так, что происходит  снижение продукции ТТГ. 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На лабораторных бланках указывают </a:t>
            </a:r>
            <a:br>
              <a:rPr lang="ru-RU"/>
            </a:br>
            <a:endParaRPr lang="ru-RU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</a:t>
            </a:r>
            <a:r>
              <a:rPr lang="en-US"/>
              <a:t>TSG</a:t>
            </a:r>
            <a:r>
              <a:rPr lang="ru-RU"/>
              <a:t> или ТТГ</a:t>
            </a:r>
            <a:endParaRPr/>
          </a:p>
          <a:p>
            <a:pPr>
              <a:defRPr/>
            </a:pPr>
            <a:r>
              <a:rPr lang="en-US"/>
              <a:t>FT</a:t>
            </a:r>
            <a:r>
              <a:rPr lang="ru-RU"/>
              <a:t>4 или СвТ4</a:t>
            </a:r>
            <a:endParaRPr/>
          </a:p>
          <a:p>
            <a:pPr>
              <a:defRPr/>
            </a:pPr>
            <a:r>
              <a:rPr lang="en-US"/>
              <a:t>FT</a:t>
            </a:r>
            <a:r>
              <a:rPr lang="ru-RU"/>
              <a:t>3 или СвТ3</a:t>
            </a:r>
            <a:endParaRPr/>
          </a:p>
          <a:p>
            <a:pPr>
              <a:defRPr/>
            </a:pPr>
            <a:r>
              <a:rPr lang="ru-RU"/>
              <a:t>АТкТПО</a:t>
            </a:r>
          </a:p>
          <a:p>
            <a:pPr>
              <a:defRPr/>
            </a:pPr>
            <a:r>
              <a:rPr lang="ru-RU"/>
              <a:t>АТкрТТГ</a:t>
            </a:r>
          </a:p>
          <a:p>
            <a:pPr>
              <a:defRPr/>
            </a:pPr>
            <a:r>
              <a:rPr lang="ru-RU"/>
              <a:t>АТкТГ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Функция щитовидной железы</a:t>
            </a:r>
            <a:br>
              <a:rPr lang="ru-RU"/>
            </a:br>
            <a:r>
              <a:rPr lang="ru-RU"/>
              <a:t>может быть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Нормальной – эутиреоз   </a:t>
            </a:r>
            <a:endParaRPr/>
          </a:p>
          <a:p>
            <a:pPr>
              <a:defRPr/>
            </a:pPr>
            <a:r>
              <a:rPr lang="ru-RU"/>
              <a:t>Пониженной – гипотиреоз</a:t>
            </a:r>
            <a:endParaRPr/>
          </a:p>
          <a:p>
            <a:pPr>
              <a:defRPr/>
            </a:pPr>
            <a:r>
              <a:rPr lang="ru-RU"/>
              <a:t>Повышенной - тиреотоксикоз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1069</Words>
  <Application>Microsoft Office PowerPoint</Application>
  <DocSecurity>0</DocSecurity>
  <PresentationFormat>Экран (4:3)</PresentationFormat>
  <Paragraphs>135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7" baseType="lpstr">
      <vt:lpstr>Arial</vt:lpstr>
      <vt:lpstr>Calibri</vt:lpstr>
      <vt:lpstr>Тема Office</vt:lpstr>
      <vt:lpstr>ШКОЛА ЗДОРОВЬЯ</vt:lpstr>
      <vt:lpstr>Заболевания щитовидной железы</vt:lpstr>
      <vt:lpstr>              Основные понятия</vt:lpstr>
      <vt:lpstr>Гормоны щитовидной железы</vt:lpstr>
      <vt:lpstr>Гормоны щитовидной железы</vt:lpstr>
      <vt:lpstr> Гормоны щитовидной железы</vt:lpstr>
      <vt:lpstr>Важно понимать  принцип регуляции работы щитовидной железы.</vt:lpstr>
      <vt:lpstr>На лабораторных бланках указывают  </vt:lpstr>
      <vt:lpstr>Функция щитовидной железы может быть</vt:lpstr>
      <vt:lpstr>ЧТО ТАКОЕ ГИПОТИРЕОЗ? </vt:lpstr>
      <vt:lpstr>Для лечение Гипотиреоза назначают Левотироксин натрий </vt:lpstr>
      <vt:lpstr>Препарат L-тироксин или Эутирокс </vt:lpstr>
      <vt:lpstr>ПРАВИЛА ПРИЕМА ПРЕПАРАТА ЛЕВОТИРОКСИН натрия </vt:lpstr>
      <vt:lpstr>Причины изменения потребности организма в Левотироксине </vt:lpstr>
      <vt:lpstr>Субклинический гипотиреоз</vt:lpstr>
      <vt:lpstr>Что такое  ЗОБ?  </vt:lpstr>
      <vt:lpstr> Эндемический зоб</vt:lpstr>
      <vt:lpstr>Йод дефицитные заболевания</vt:lpstr>
      <vt:lpstr>Йод дефицитные заболевания</vt:lpstr>
      <vt:lpstr>Рекомендованный уровни потребления йода</vt:lpstr>
      <vt:lpstr> Регионы успешно применяющие йодированную соль </vt:lpstr>
      <vt:lpstr> Предрасполагающие факторы эндемического зоба (кроме йодного дефицита) </vt:lpstr>
      <vt:lpstr>Дисбаланс микроэлементов способствует нарушению биосинтеза тиреоидных гормонов.</vt:lpstr>
      <vt:lpstr>Предрасполагающие факторы эндемического зоба</vt:lpstr>
      <vt:lpstr>Наличие струмогенных факторов в продуктах.</vt:lpstr>
      <vt:lpstr>Потенциальные факторы риска, которые могут спровоцировать йододефицит</vt:lpstr>
      <vt:lpstr>Потенциальные факторы риска, которые могут спровоцировать йододефицит</vt:lpstr>
      <vt:lpstr>Медиана йодурии</vt:lpstr>
      <vt:lpstr>Профилактика эндемического зоба</vt:lpstr>
      <vt:lpstr>Профилактика эндемического зоба</vt:lpstr>
      <vt:lpstr>Добавление йодата калия</vt:lpstr>
      <vt:lpstr>Добавление иодата калия</vt:lpstr>
      <vt:lpstr>Добавление Йодата Калия</vt:lpstr>
      <vt:lpstr>Будьте здоровы   и желаем успехов </vt:lpstr>
    </vt:vector>
  </TitlesOfParts>
  <Manager/>
  <Company>Grizli777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</dc:title>
  <dc:subject/>
  <dc:creator>6ter</dc:creator>
  <cp:keywords/>
  <dc:description/>
  <cp:lastModifiedBy>Наталья Епифанова</cp:lastModifiedBy>
  <cp:revision>98</cp:revision>
  <dcterms:created xsi:type="dcterms:W3CDTF">2018-04-18T13:20:50Z</dcterms:created>
  <dcterms:modified xsi:type="dcterms:W3CDTF">2021-08-19T14:31:10Z</dcterms:modified>
  <cp:category/>
  <dc:identifier/>
  <cp:contentStatus/>
  <dc:language/>
  <cp:version/>
</cp:coreProperties>
</file>